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63" r:id="rId5"/>
    <p:sldId id="264" r:id="rId6"/>
    <p:sldId id="259" r:id="rId7"/>
    <p:sldId id="265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DEB8"/>
    <a:srgbClr val="CCECFF"/>
    <a:srgbClr val="E2FFB3"/>
    <a:srgbClr val="FFCCFF"/>
    <a:srgbClr val="E1E1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128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CA77A-F9B7-44F6-8B9C-8A8F6F668446}" type="datetimeFigureOut">
              <a:rPr lang="zh-TW" altLang="en-US" smtClean="0"/>
              <a:t>2024/1/24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2C09BC-8509-4DDE-9483-8DAEB3FEDA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8058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2C09BC-8509-4DDE-9483-8DAEB3FEDAAA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54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52D7772-3531-4EC5-B3DC-C686A080D485}" type="datetimeFigureOut">
              <a:rPr lang="zh-TW" altLang="en-US" smtClean="0"/>
              <a:pPr/>
              <a:t>2024/1/24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67303F20-3F57-4B83-81A9-550F14B924E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7772-3531-4EC5-B3DC-C686A080D485}" type="datetimeFigureOut">
              <a:rPr lang="zh-TW" altLang="en-US" smtClean="0"/>
              <a:pPr/>
              <a:t>2024/1/24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3F20-3F57-4B83-81A9-550F14B924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7772-3531-4EC5-B3DC-C686A080D485}" type="datetimeFigureOut">
              <a:rPr lang="zh-TW" altLang="en-US" smtClean="0"/>
              <a:pPr/>
              <a:t>2024/1/24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3F20-3F57-4B83-81A9-550F14B924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7772-3531-4EC5-B3DC-C686A080D485}" type="datetimeFigureOut">
              <a:rPr lang="zh-TW" altLang="en-US" smtClean="0"/>
              <a:pPr/>
              <a:t>2024/1/24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3F20-3F57-4B83-81A9-550F14B924E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52D7772-3531-4EC5-B3DC-C686A080D485}" type="datetimeFigureOut">
              <a:rPr lang="zh-TW" altLang="en-US" smtClean="0"/>
              <a:pPr/>
              <a:t>2024/1/24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3F20-3F57-4B83-81A9-550F14B924E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7772-3531-4EC5-B3DC-C686A080D485}" type="datetimeFigureOut">
              <a:rPr lang="zh-TW" altLang="en-US" smtClean="0"/>
              <a:pPr/>
              <a:t>2024/1/24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3F20-3F57-4B83-81A9-550F14B924E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7772-3531-4EC5-B3DC-C686A080D485}" type="datetimeFigureOut">
              <a:rPr lang="zh-TW" altLang="en-US" smtClean="0"/>
              <a:pPr/>
              <a:t>2024/1/24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3F20-3F57-4B83-81A9-550F14B924E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2D7772-3531-4EC5-B3DC-C686A080D485}" type="datetimeFigureOut">
              <a:rPr lang="zh-TW" altLang="en-US" smtClean="0"/>
              <a:pPr/>
              <a:t>2024/1/24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3F20-3F57-4B83-81A9-550F14B924E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7772-3531-4EC5-B3DC-C686A080D485}" type="datetimeFigureOut">
              <a:rPr lang="zh-TW" altLang="en-US" smtClean="0"/>
              <a:pPr/>
              <a:t>2024/1/24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3F20-3F57-4B83-81A9-550F14B924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52D7772-3531-4EC5-B3DC-C686A080D485}" type="datetimeFigureOut">
              <a:rPr lang="zh-TW" altLang="en-US" smtClean="0"/>
              <a:pPr/>
              <a:t>2024/1/24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3F20-3F57-4B83-81A9-550F14B924E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52D7772-3531-4EC5-B3DC-C686A080D485}" type="datetimeFigureOut">
              <a:rPr lang="zh-TW" altLang="en-US" smtClean="0"/>
              <a:pPr/>
              <a:t>2024/1/24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03F20-3F57-4B83-81A9-550F14B924E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852D7772-3531-4EC5-B3DC-C686A080D485}" type="datetimeFigureOut">
              <a:rPr lang="zh-TW" altLang="en-US" smtClean="0"/>
              <a:pPr/>
              <a:t>2024/1/24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67303F20-3F57-4B83-81A9-550F14B924E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779912" y="2924944"/>
            <a:ext cx="5120640" cy="693800"/>
          </a:xfrm>
        </p:spPr>
        <p:txBody>
          <a:bodyPr>
            <a:norm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樓層簡介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入住須知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45763" y="1484784"/>
            <a:ext cx="5120640" cy="1440192"/>
          </a:xfrm>
        </p:spPr>
        <p:txBody>
          <a:bodyPr>
            <a:normAutofit/>
          </a:bodyPr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禪悅書苑    </a:t>
            </a:r>
            <a:r>
              <a:rPr lang="en-US" altLang="zh-TW" sz="32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Chanyue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 House</a:t>
            </a:r>
            <a:endPara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902" y="3501008"/>
            <a:ext cx="4840538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89469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一、整體介紹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79512" y="1299552"/>
            <a:ext cx="3217560" cy="4937760"/>
          </a:xfrm>
        </p:spPr>
        <p:txBody>
          <a:bodyPr>
            <a:normAutofit/>
          </a:bodyPr>
          <a:lstStyle/>
          <a:p>
            <a:endParaRPr lang="en-US" altLang="zh-TW" dirty="0"/>
          </a:p>
          <a:p>
            <a:r>
              <a:rPr lang="zh-TW" altLang="en-US" b="1" dirty="0"/>
              <a:t>粉色區塊</a:t>
            </a:r>
            <a:r>
              <a:rPr lang="zh-TW" altLang="en-US" dirty="0"/>
              <a:t>：女眾住宿區</a:t>
            </a:r>
            <a:endParaRPr lang="en-US" altLang="zh-TW" dirty="0"/>
          </a:p>
          <a:p>
            <a:r>
              <a:rPr lang="zh-TW" altLang="en-US" dirty="0"/>
              <a:t>藍色區塊：男眾住宿區</a:t>
            </a: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r>
              <a:rPr lang="zh-TW" altLang="en-US" b="1" dirty="0"/>
              <a:t>本活動住宿區為</a:t>
            </a:r>
            <a:endParaRPr lang="en-US" altLang="zh-TW" b="1" dirty="0"/>
          </a:p>
          <a:p>
            <a:pPr marL="0" indent="0">
              <a:buNone/>
            </a:pPr>
            <a:r>
              <a:rPr lang="zh-TW" altLang="en-US" b="1" dirty="0"/>
              <a:t>   </a:t>
            </a:r>
            <a:r>
              <a:rPr lang="en-US" altLang="zh-TW" b="1" dirty="0"/>
              <a:t>CE</a:t>
            </a:r>
            <a:r>
              <a:rPr lang="zh-TW" altLang="en-US" b="1" dirty="0"/>
              <a:t>棟</a:t>
            </a:r>
            <a:r>
              <a:rPr lang="en-US" altLang="zh-TW" b="1" dirty="0"/>
              <a:t>3~6F</a:t>
            </a:r>
            <a:r>
              <a:rPr lang="zh-TW" altLang="en-US" b="1" dirty="0"/>
              <a:t>活動住宿區</a:t>
            </a:r>
            <a:endParaRPr lang="en-US" altLang="zh-TW" b="1" dirty="0"/>
          </a:p>
          <a:p>
            <a:pPr marL="0" indent="0">
              <a:buNone/>
            </a:pPr>
            <a:r>
              <a:rPr lang="zh-TW" altLang="en-US" b="1" dirty="0"/>
              <a:t>    男眾為</a:t>
            </a:r>
            <a:r>
              <a:rPr lang="en-US" altLang="zh-TW" b="1" dirty="0"/>
              <a:t>3F</a:t>
            </a:r>
          </a:p>
          <a:p>
            <a:pPr marL="0" indent="0">
              <a:buNone/>
            </a:pPr>
            <a:r>
              <a:rPr lang="zh-TW" altLang="en-US" b="1" dirty="0"/>
              <a:t>    女眾為</a:t>
            </a:r>
            <a:r>
              <a:rPr lang="en-US" altLang="zh-TW" b="1" dirty="0"/>
              <a:t>4F~6F</a:t>
            </a:r>
          </a:p>
          <a:p>
            <a:pPr marL="0" indent="0">
              <a:buNone/>
            </a:pPr>
            <a:endParaRPr lang="en-US" altLang="zh-TW" b="1" dirty="0"/>
          </a:p>
          <a:p>
            <a:pPr marL="342900" indent="-342900"/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</a:t>
            </a:r>
            <a:r>
              <a:rPr lang="zh-TW" altLang="en-US" b="1" dirty="0"/>
              <a:t>男女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眾</a:t>
            </a:r>
            <a:r>
              <a:rPr lang="zh-TW" altLang="en-US" b="1" dirty="0"/>
              <a:t>勿跨區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endParaRPr lang="en-US" altLang="zh-TW" dirty="0">
              <a:solidFill>
                <a:schemeClr val="tx2">
                  <a:lumMod val="60000"/>
                  <a:lumOff val="4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76"/>
          <a:stretch/>
        </p:blipFill>
        <p:spPr bwMode="auto">
          <a:xfrm>
            <a:off x="3305335" y="447279"/>
            <a:ext cx="5299113" cy="5900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橢圓 21"/>
          <p:cNvSpPr/>
          <p:nvPr/>
        </p:nvSpPr>
        <p:spPr>
          <a:xfrm>
            <a:off x="7668344" y="5157192"/>
            <a:ext cx="360040" cy="354259"/>
          </a:xfrm>
          <a:prstGeom prst="ellipse">
            <a:avLst/>
          </a:prstGeom>
          <a:solidFill>
            <a:srgbClr val="E1E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/>
          <p:cNvSpPr/>
          <p:nvPr/>
        </p:nvSpPr>
        <p:spPr>
          <a:xfrm>
            <a:off x="7308304" y="5877272"/>
            <a:ext cx="216024" cy="216024"/>
          </a:xfrm>
          <a:prstGeom prst="ellipse">
            <a:avLst/>
          </a:prstGeom>
          <a:solidFill>
            <a:srgbClr val="E2FF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/>
          <p:cNvSpPr/>
          <p:nvPr/>
        </p:nvSpPr>
        <p:spPr>
          <a:xfrm>
            <a:off x="7524328" y="4797152"/>
            <a:ext cx="226800" cy="180000"/>
          </a:xfrm>
          <a:prstGeom prst="ellipse">
            <a:avLst/>
          </a:prstGeom>
          <a:solidFill>
            <a:srgbClr val="E2FF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7528098" y="5949280"/>
            <a:ext cx="140246" cy="108012"/>
          </a:xfrm>
          <a:prstGeom prst="ellipse">
            <a:avLst/>
          </a:prstGeom>
          <a:solidFill>
            <a:srgbClr val="E2FF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圓角矩形 23"/>
          <p:cNvSpPr/>
          <p:nvPr/>
        </p:nvSpPr>
        <p:spPr>
          <a:xfrm>
            <a:off x="6550878" y="4005064"/>
            <a:ext cx="397386" cy="288032"/>
          </a:xfrm>
          <a:prstGeom prst="roundRect">
            <a:avLst/>
          </a:prstGeom>
          <a:solidFill>
            <a:srgbClr val="C5D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590" y="1484784"/>
            <a:ext cx="4945834" cy="4680000"/>
          </a:xfrm>
          <a:prstGeom prst="rect">
            <a:avLst/>
          </a:prstGeom>
        </p:spPr>
      </p:pic>
      <p:sp>
        <p:nvSpPr>
          <p:cNvPr id="30" name="橢圓 29"/>
          <p:cNvSpPr/>
          <p:nvPr/>
        </p:nvSpPr>
        <p:spPr>
          <a:xfrm>
            <a:off x="4737905" y="4221088"/>
            <a:ext cx="1418271" cy="864096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287094"/>
            <a:ext cx="950218" cy="950218"/>
          </a:xfrm>
          <a:prstGeom prst="rect">
            <a:avLst/>
          </a:prstGeom>
          <a:noFill/>
          <a:ln>
            <a:noFill/>
          </a:ln>
          <a:effectLst>
            <a:glow rad="50800">
              <a:srgbClr val="CCECFF"/>
            </a:glow>
            <a:outerShdw blurRad="50800" dist="12700" dir="5400000" algn="ctr" rotWithShape="0">
              <a:srgbClr val="CCECFF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2" name="直線接點 31"/>
          <p:cNvCxnSpPr/>
          <p:nvPr/>
        </p:nvCxnSpPr>
        <p:spPr>
          <a:xfrm>
            <a:off x="6948264" y="4653136"/>
            <a:ext cx="0" cy="716656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字方塊 32"/>
          <p:cNvSpPr txBox="1"/>
          <p:nvPr/>
        </p:nvSpPr>
        <p:spPr>
          <a:xfrm>
            <a:off x="5447039" y="5651955"/>
            <a:ext cx="1360979" cy="3693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主要出入口</a:t>
            </a:r>
          </a:p>
        </p:txBody>
      </p:sp>
      <p:cxnSp>
        <p:nvCxnSpPr>
          <p:cNvPr id="34" name="直線接點 33"/>
          <p:cNvCxnSpPr/>
          <p:nvPr/>
        </p:nvCxnSpPr>
        <p:spPr>
          <a:xfrm flipV="1">
            <a:off x="6550878" y="5373216"/>
            <a:ext cx="397386" cy="27647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單箭頭接點 34"/>
          <p:cNvCxnSpPr/>
          <p:nvPr/>
        </p:nvCxnSpPr>
        <p:spPr>
          <a:xfrm flipH="1">
            <a:off x="6156176" y="4653136"/>
            <a:ext cx="792088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395536" y="1772816"/>
            <a:ext cx="1224136" cy="360040"/>
          </a:xfrm>
          <a:prstGeom prst="rect">
            <a:avLst/>
          </a:prstGeom>
          <a:solidFill>
            <a:srgbClr val="FFCCFF">
              <a:alpha val="30196"/>
            </a:srgbClr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/>
          <p:cNvSpPr/>
          <p:nvPr/>
        </p:nvSpPr>
        <p:spPr>
          <a:xfrm>
            <a:off x="395536" y="2204864"/>
            <a:ext cx="1224136" cy="360040"/>
          </a:xfrm>
          <a:prstGeom prst="rect">
            <a:avLst/>
          </a:prstGeom>
          <a:solidFill>
            <a:srgbClr val="CCECFF">
              <a:alpha val="30196"/>
            </a:srgbClr>
          </a:solidFill>
          <a:ln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/>
          <p:cNvSpPr/>
          <p:nvPr/>
        </p:nvSpPr>
        <p:spPr>
          <a:xfrm>
            <a:off x="395536" y="3317342"/>
            <a:ext cx="1224136" cy="504056"/>
          </a:xfrm>
          <a:prstGeom prst="rect">
            <a:avLst/>
          </a:prstGeom>
          <a:solidFill>
            <a:srgbClr val="92D050">
              <a:alpha val="30196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515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5" y="44624"/>
            <a:ext cx="8112199" cy="1250777"/>
          </a:xfrm>
        </p:spPr>
        <p:txBody>
          <a:bodyPr anchor="ctr"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二、活動住宿區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cs typeface="Arial Unicode MS" panose="020B0604020202020204" pitchFamily="34" charset="-120"/>
              </a:rPr>
              <a:t>CE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棟格局概介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730066" y="3058622"/>
            <a:ext cx="4355976" cy="3672408"/>
          </a:xfrm>
        </p:spPr>
        <p:txBody>
          <a:bodyPr>
            <a:normAutofit/>
          </a:bodyPr>
          <a:lstStyle/>
          <a:p>
            <a:r>
              <a:rPr lang="zh-TW" altLang="en-US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每層樓提供</a:t>
            </a:r>
            <a:r>
              <a:rPr lang="en-US" altLang="zh-TW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10~12</a:t>
            </a:r>
            <a:r>
              <a:rPr lang="zh-TW" altLang="en-US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間房</a:t>
            </a:r>
            <a:endParaRPr lang="en-US" altLang="zh-TW" sz="20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 marL="0" indent="0">
              <a:buNone/>
            </a:pPr>
            <a:endParaRPr lang="en-US" altLang="zh-TW" sz="20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r>
              <a:rPr lang="zh-TW" altLang="en-US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         </a:t>
            </a:r>
            <a:endParaRPr lang="en-US" altLang="zh-TW" sz="24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r>
              <a:rPr lang="zh-TW" altLang="en-US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        電梯</a:t>
            </a:r>
            <a:endParaRPr lang="en-US" altLang="zh-TW" sz="24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r>
              <a:rPr lang="zh-TW" altLang="en-US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        茶水間</a:t>
            </a:r>
            <a:endParaRPr lang="en-US" altLang="zh-TW" sz="24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>
              <a:spcBef>
                <a:spcPts val="1800"/>
              </a:spcBef>
            </a:pPr>
            <a:r>
              <a:rPr lang="zh-TW" altLang="en-US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        洗衣間</a:t>
            </a:r>
            <a:r>
              <a:rPr lang="en-US" altLang="zh-TW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/</a:t>
            </a:r>
            <a:r>
              <a:rPr lang="zh-TW" altLang="en-US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掃具工具間</a:t>
            </a:r>
            <a:endParaRPr lang="en-US" altLang="zh-TW" sz="900" dirty="0">
              <a:solidFill>
                <a:srgbClr val="0070C0"/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 marL="0" indent="0">
              <a:buNone/>
            </a:pPr>
            <a:r>
              <a:rPr lang="zh-TW" altLang="en-US" sz="2400" dirty="0"/>
              <a:t>               </a:t>
            </a:r>
            <a:r>
              <a:rPr lang="en-US" altLang="zh-TW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(</a:t>
            </a:r>
            <a:r>
              <a:rPr lang="zh-TW" altLang="en-US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浴室後方</a:t>
            </a:r>
            <a:r>
              <a:rPr lang="en-US" altLang="zh-TW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)</a:t>
            </a:r>
          </a:p>
          <a:p>
            <a:pPr marL="0" indent="0">
              <a:buNone/>
            </a:pPr>
            <a:endParaRPr lang="en-US" altLang="zh-TW" sz="2400" dirty="0"/>
          </a:p>
          <a:p>
            <a:endParaRPr lang="en-US" altLang="zh-TW" sz="2400" dirty="0"/>
          </a:p>
          <a:p>
            <a:endParaRPr lang="en-US" altLang="zh-TW" sz="2400" dirty="0"/>
          </a:p>
          <a:p>
            <a:endParaRPr lang="zh-TW" altLang="en-US" sz="24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33" t="16805" r="3615" b="14722"/>
          <a:stretch/>
        </p:blipFill>
        <p:spPr>
          <a:xfrm>
            <a:off x="702543" y="1124744"/>
            <a:ext cx="3977977" cy="527189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289634" y="1916832"/>
            <a:ext cx="1680848" cy="2592288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房間</a:t>
            </a:r>
          </a:p>
        </p:txBody>
      </p:sp>
      <p:sp>
        <p:nvSpPr>
          <p:cNvPr id="7" name="矩形 6"/>
          <p:cNvSpPr/>
          <p:nvPr/>
        </p:nvSpPr>
        <p:spPr>
          <a:xfrm>
            <a:off x="3585778" y="5085184"/>
            <a:ext cx="363339" cy="616897"/>
          </a:xfrm>
          <a:prstGeom prst="rect">
            <a:avLst/>
          </a:prstGeom>
          <a:solidFill>
            <a:srgbClr val="CCECFF"/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rgbClr val="FF0000"/>
                </a:solidFill>
              </a:rPr>
              <a:t>廁所</a:t>
            </a:r>
          </a:p>
        </p:txBody>
      </p:sp>
      <p:sp>
        <p:nvSpPr>
          <p:cNvPr id="8" name="矩形 7"/>
          <p:cNvSpPr/>
          <p:nvPr/>
        </p:nvSpPr>
        <p:spPr>
          <a:xfrm>
            <a:off x="3225738" y="5085184"/>
            <a:ext cx="363339" cy="616897"/>
          </a:xfrm>
          <a:prstGeom prst="rect">
            <a:avLst/>
          </a:prstGeom>
          <a:solidFill>
            <a:srgbClr val="CCECFF"/>
          </a:solidFill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rgbClr val="FF0000"/>
                </a:solidFill>
              </a:rPr>
              <a:t>浴室</a:t>
            </a:r>
          </a:p>
        </p:txBody>
      </p:sp>
      <p:sp>
        <p:nvSpPr>
          <p:cNvPr id="9" name="矩形 8"/>
          <p:cNvSpPr/>
          <p:nvPr/>
        </p:nvSpPr>
        <p:spPr>
          <a:xfrm>
            <a:off x="3589078" y="4846199"/>
            <a:ext cx="413072" cy="237819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 b="1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370795" y="4869160"/>
            <a:ext cx="850432" cy="864096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 b="1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221227" y="5733256"/>
            <a:ext cx="1494789" cy="276116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solidFill>
                  <a:srgbClr val="FFFF00"/>
                </a:solidFill>
              </a:rPr>
              <a:t>洗衣間</a:t>
            </a:r>
            <a:r>
              <a:rPr lang="en-US" altLang="zh-TW" sz="1600" b="1" dirty="0">
                <a:solidFill>
                  <a:srgbClr val="FFFF00"/>
                </a:solidFill>
              </a:rPr>
              <a:t>/</a:t>
            </a:r>
            <a:r>
              <a:rPr lang="zh-TW" altLang="en-US" sz="1600" b="1" dirty="0">
                <a:solidFill>
                  <a:srgbClr val="FFFF00"/>
                </a:solidFill>
              </a:rPr>
              <a:t>工具間</a:t>
            </a:r>
          </a:p>
        </p:txBody>
      </p:sp>
      <p:cxnSp>
        <p:nvCxnSpPr>
          <p:cNvPr id="30" name="直線單箭頭接點 29"/>
          <p:cNvCxnSpPr/>
          <p:nvPr/>
        </p:nvCxnSpPr>
        <p:spPr>
          <a:xfrm flipH="1">
            <a:off x="4427984" y="4581128"/>
            <a:ext cx="1224136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單箭頭接點 31"/>
          <p:cNvCxnSpPr>
            <a:cxnSpLocks/>
          </p:cNvCxnSpPr>
          <p:nvPr/>
        </p:nvCxnSpPr>
        <p:spPr>
          <a:xfrm flipH="1">
            <a:off x="4002150" y="5013176"/>
            <a:ext cx="164997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單箭頭接點 40"/>
          <p:cNvCxnSpPr>
            <a:cxnSpLocks/>
          </p:cNvCxnSpPr>
          <p:nvPr/>
        </p:nvCxnSpPr>
        <p:spPr>
          <a:xfrm flipH="1">
            <a:off x="4716016" y="5871314"/>
            <a:ext cx="1008112" cy="595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>
            <a:extLst>
              <a:ext uri="{FF2B5EF4-FFF2-40B4-BE49-F238E27FC236}">
                <a16:creationId xmlns:a16="http://schemas.microsoft.com/office/drawing/2014/main" id="{DDD5C27F-C10B-9A1B-162E-6F0DCAFF3EF5}"/>
              </a:ext>
            </a:extLst>
          </p:cNvPr>
          <p:cNvSpPr/>
          <p:nvPr/>
        </p:nvSpPr>
        <p:spPr>
          <a:xfrm>
            <a:off x="4091801" y="4437111"/>
            <a:ext cx="336183" cy="43204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2067576-B37E-F06F-DA21-8BA0FD99F34B}"/>
              </a:ext>
            </a:extLst>
          </p:cNvPr>
          <p:cNvSpPr/>
          <p:nvPr/>
        </p:nvSpPr>
        <p:spPr>
          <a:xfrm>
            <a:off x="2195736" y="6165304"/>
            <a:ext cx="850432" cy="216024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5" name="內容版面配置區 2">
            <a:extLst>
              <a:ext uri="{FF2B5EF4-FFF2-40B4-BE49-F238E27FC236}">
                <a16:creationId xmlns:a16="http://schemas.microsoft.com/office/drawing/2014/main" id="{BDC5D226-401E-AF15-8979-B5BF2943C0DC}"/>
              </a:ext>
            </a:extLst>
          </p:cNvPr>
          <p:cNvSpPr txBox="1">
            <a:spLocks/>
          </p:cNvSpPr>
          <p:nvPr/>
        </p:nvSpPr>
        <p:spPr>
          <a:xfrm>
            <a:off x="1043239" y="6453335"/>
            <a:ext cx="4355976" cy="990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altLang="zh-TW" sz="2400" dirty="0"/>
          </a:p>
          <a:p>
            <a:endParaRPr lang="en-US" altLang="zh-TW" sz="2400" dirty="0"/>
          </a:p>
          <a:p>
            <a:endParaRPr lang="en-US" altLang="zh-TW" sz="2400" dirty="0"/>
          </a:p>
          <a:p>
            <a:endParaRPr lang="zh-TW" altLang="en-US" sz="2400" dirty="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6B9CCFBB-A39D-D0E6-B943-D4F9E7C8413C}"/>
              </a:ext>
            </a:extLst>
          </p:cNvPr>
          <p:cNvSpPr txBox="1"/>
          <p:nvPr/>
        </p:nvSpPr>
        <p:spPr>
          <a:xfrm>
            <a:off x="4851666" y="3570536"/>
            <a:ext cx="45862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1" dirty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CE4F</a:t>
            </a:r>
            <a:r>
              <a:rPr lang="zh-TW" altLang="en-US" sz="2800" b="1" dirty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為主要出入口</a:t>
            </a:r>
            <a:endParaRPr lang="zh-TW" alt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64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300608"/>
            <a:ext cx="8591550" cy="824136"/>
          </a:xfrm>
        </p:spPr>
        <p:txBody>
          <a:bodyPr>
            <a:normAutofit/>
          </a:bodyPr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三、進出動線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18336" y="1268760"/>
            <a:ext cx="4009648" cy="5256584"/>
          </a:xfr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r>
              <a:rPr lang="zh-TW" altLang="en-US" sz="32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男眾</a:t>
            </a:r>
            <a:r>
              <a:rPr lang="en-US" altLang="zh-TW" sz="3200" b="1" dirty="0">
                <a:solidFill>
                  <a:srgbClr val="0070C0"/>
                </a:solidFill>
              </a:rPr>
              <a:t>/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zh-TW" altLang="en-US" sz="2800" b="1" dirty="0"/>
              <a:t>動線</a:t>
            </a:r>
            <a:r>
              <a:rPr lang="en-US" altLang="zh-TW" sz="2800" b="1" dirty="0"/>
              <a:t>1</a:t>
            </a:r>
            <a:r>
              <a:rPr lang="zh-TW" altLang="en-US" sz="2800" b="1" dirty="0"/>
              <a:t>：</a:t>
            </a:r>
            <a:br>
              <a:rPr lang="en-US" altLang="zh-TW" sz="2800" dirty="0"/>
            </a:br>
            <a:r>
              <a:rPr lang="en-US" altLang="zh-TW" sz="2800" dirty="0">
                <a:sym typeface="Wingdings" panose="05000000000000000000" pitchFamily="2" charset="2"/>
              </a:rPr>
              <a:t></a:t>
            </a:r>
            <a:r>
              <a:rPr lang="zh-TW" altLang="en-US" sz="2800" b="1" dirty="0">
                <a:solidFill>
                  <a:srgbClr val="0070C0"/>
                </a:solidFill>
              </a:rPr>
              <a:t>走室內樓梯</a:t>
            </a:r>
            <a:r>
              <a:rPr lang="zh-TW" altLang="en-US" sz="2800" dirty="0"/>
              <a:t>至</a:t>
            </a:r>
            <a:r>
              <a:rPr lang="en-US" altLang="zh-TW" sz="2800" dirty="0"/>
              <a:t>CE4F</a:t>
            </a:r>
            <a:br>
              <a:rPr lang="en-US" altLang="zh-TW" sz="2800" dirty="0"/>
            </a:br>
            <a:r>
              <a:rPr lang="en-US" altLang="zh-TW" sz="2800" dirty="0">
                <a:sym typeface="Wingdings" panose="05000000000000000000" pitchFamily="2" charset="2"/>
              </a:rPr>
              <a:t></a:t>
            </a:r>
            <a:r>
              <a:rPr lang="zh-TW" altLang="en-US" sz="2800" dirty="0">
                <a:sym typeface="Wingdings" panose="05000000000000000000" pitchFamily="2" charset="2"/>
              </a:rPr>
              <a:t>從離垢地櫃台之出入口進出</a:t>
            </a:r>
            <a:endParaRPr lang="en-US" altLang="zh-TW" sz="2800" dirty="0">
              <a:sym typeface="Wingdings" panose="05000000000000000000" pitchFamily="2" charset="2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zh-TW" altLang="en-US" sz="2800" b="1" dirty="0"/>
              <a:t>動線</a:t>
            </a:r>
            <a:r>
              <a:rPr lang="en-US" altLang="zh-TW" sz="2800" b="1" dirty="0"/>
              <a:t>2</a:t>
            </a:r>
            <a:r>
              <a:rPr lang="zh-TW" altLang="en-US" sz="2800" b="1" dirty="0"/>
              <a:t>：</a:t>
            </a:r>
            <a:br>
              <a:rPr lang="en-US" altLang="zh-TW" sz="2800" dirty="0"/>
            </a:br>
            <a:r>
              <a:rPr lang="en-US" altLang="zh-TW" sz="2800" dirty="0">
                <a:sym typeface="Wingdings" panose="05000000000000000000" pitchFamily="2" charset="2"/>
              </a:rPr>
              <a:t></a:t>
            </a:r>
            <a:r>
              <a:rPr lang="zh-TW" altLang="en-US" sz="2800" dirty="0">
                <a:sym typeface="Wingdings" panose="05000000000000000000" pitchFamily="2" charset="2"/>
              </a:rPr>
              <a:t>走出</a:t>
            </a:r>
            <a:r>
              <a:rPr lang="en-US" altLang="zh-TW" sz="2800" b="1" dirty="0">
                <a:solidFill>
                  <a:srgbClr val="0070C0"/>
                </a:solidFill>
              </a:rPr>
              <a:t>3F</a:t>
            </a:r>
            <a:r>
              <a:rPr lang="zh-TW" altLang="en-US" sz="2800" b="1" dirty="0">
                <a:solidFill>
                  <a:srgbClr val="0070C0"/>
                </a:solidFill>
              </a:rPr>
              <a:t>交誼廳對外門</a:t>
            </a:r>
            <a:br>
              <a:rPr lang="en-US" altLang="zh-TW" sz="2800" dirty="0"/>
            </a:br>
            <a:r>
              <a:rPr lang="en-US" altLang="zh-TW" sz="2800" dirty="0">
                <a:sym typeface="Wingdings" panose="05000000000000000000" pitchFamily="2" charset="2"/>
              </a:rPr>
              <a:t></a:t>
            </a:r>
            <a:r>
              <a:rPr lang="zh-TW" altLang="en-US" sz="2800" dirty="0">
                <a:sym typeface="Wingdings" panose="05000000000000000000" pitchFamily="2" charset="2"/>
              </a:rPr>
              <a:t>再由</a:t>
            </a:r>
            <a:r>
              <a:rPr lang="zh-TW" altLang="en-US" sz="2800" dirty="0"/>
              <a:t>戶外梯上</a:t>
            </a:r>
            <a:r>
              <a:rPr lang="en-US" altLang="zh-TW" sz="2800" dirty="0"/>
              <a:t>4F</a:t>
            </a:r>
          </a:p>
          <a:p>
            <a:pPr marL="0" indent="0">
              <a:buNone/>
            </a:pPr>
            <a:endParaRPr lang="en-US" altLang="zh-TW" sz="2800" dirty="0"/>
          </a:p>
          <a:p>
            <a:pPr marL="457200" indent="-457200"/>
            <a:endParaRPr lang="en-US" altLang="zh-TW" sz="2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053" y="442020"/>
            <a:ext cx="4407115" cy="589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直線單箭頭接點 9"/>
          <p:cNvCxnSpPr/>
          <p:nvPr/>
        </p:nvCxnSpPr>
        <p:spPr>
          <a:xfrm flipH="1">
            <a:off x="6732612" y="4509120"/>
            <a:ext cx="431675" cy="0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 descr="「禁止通行」的圖片搜尋結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214" y="1358653"/>
            <a:ext cx="270147" cy="270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1809751" y="1422313"/>
            <a:ext cx="21861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spc="30" dirty="0">
                <a:solidFill>
                  <a:srgbClr val="48231E"/>
                </a:solidFill>
                <a:cs typeface="Tahoma" pitchFamily="34" charset="0"/>
              </a:rPr>
              <a:t>CE</a:t>
            </a:r>
            <a:r>
              <a:rPr lang="zh-TW" altLang="en-US" sz="2400" spc="30" dirty="0">
                <a:solidFill>
                  <a:srgbClr val="48231E"/>
                </a:solidFill>
                <a:cs typeface="Tahoma" pitchFamily="34" charset="0"/>
              </a:rPr>
              <a:t>棟</a:t>
            </a:r>
            <a:r>
              <a:rPr lang="en-US" altLang="zh-TW" sz="2400" spc="30" dirty="0">
                <a:solidFill>
                  <a:srgbClr val="48231E"/>
                </a:solidFill>
                <a:cs typeface="Tahoma" pitchFamily="34" charset="0"/>
              </a:rPr>
              <a:t>3F</a:t>
            </a:r>
            <a:r>
              <a:rPr lang="zh-TW" altLang="en-US" sz="2400" spc="30" dirty="0">
                <a:solidFill>
                  <a:srgbClr val="48231E"/>
                </a:solidFill>
                <a:cs typeface="Tahoma" pitchFamily="34" charset="0"/>
              </a:rPr>
              <a:t>的住眾</a:t>
            </a:r>
            <a:endParaRPr lang="zh-TW" altLang="en-US" sz="1600" dirty="0"/>
          </a:p>
        </p:txBody>
      </p:sp>
      <p:cxnSp>
        <p:nvCxnSpPr>
          <p:cNvPr id="9" name="肘形接點 8"/>
          <p:cNvCxnSpPr/>
          <p:nvPr/>
        </p:nvCxnSpPr>
        <p:spPr>
          <a:xfrm rot="5400000">
            <a:off x="6120174" y="4977173"/>
            <a:ext cx="1368151" cy="720079"/>
          </a:xfrm>
          <a:prstGeom prst="bentConnector3">
            <a:avLst>
              <a:gd name="adj1" fmla="val 100126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>
            <a:extLst>
              <a:ext uri="{FF2B5EF4-FFF2-40B4-BE49-F238E27FC236}">
                <a16:creationId xmlns:a16="http://schemas.microsoft.com/office/drawing/2014/main" id="{6937ABC2-4173-9942-7EB2-9838FDB233EE}"/>
              </a:ext>
            </a:extLst>
          </p:cNvPr>
          <p:cNvSpPr/>
          <p:nvPr/>
        </p:nvSpPr>
        <p:spPr>
          <a:xfrm>
            <a:off x="4529054" y="6111165"/>
            <a:ext cx="4386024" cy="2701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825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390625" y="1052736"/>
            <a:ext cx="3505592" cy="223224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3200" dirty="0"/>
              <a:t>4F~6F</a:t>
            </a:r>
            <a:r>
              <a:rPr lang="zh-TW" altLang="en-US" sz="3200" dirty="0"/>
              <a:t>女眾</a:t>
            </a:r>
            <a:endParaRPr lang="en-US" altLang="zh-TW" sz="3200" dirty="0"/>
          </a:p>
          <a:p>
            <a:pPr marL="0" indent="0">
              <a:buFont typeface="Arial" pitchFamily="34" charset="0"/>
              <a:buNone/>
            </a:pPr>
            <a:r>
              <a:rPr lang="zh-TW" altLang="en-US" sz="2800" dirty="0"/>
              <a:t>可直接走樓梯至</a:t>
            </a:r>
            <a:r>
              <a:rPr lang="en-US" altLang="zh-TW" sz="2800" dirty="0"/>
              <a:t>CE4F</a:t>
            </a:r>
            <a:r>
              <a:rPr lang="en-US" altLang="zh-TW" sz="2800" dirty="0">
                <a:sym typeface="Wingdings" panose="05000000000000000000" pitchFamily="2" charset="2"/>
              </a:rPr>
              <a:t></a:t>
            </a:r>
            <a:r>
              <a:rPr lang="zh-TW" altLang="en-US" sz="2800" dirty="0">
                <a:sym typeface="Wingdings" panose="05000000000000000000" pitchFamily="2" charset="2"/>
              </a:rPr>
              <a:t>從離垢地櫃台之出入口進出</a:t>
            </a:r>
            <a:endParaRPr lang="en-US" altLang="zh-TW" sz="2800" dirty="0">
              <a:sym typeface="Wingdings" panose="05000000000000000000" pitchFamily="2" charset="2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66825" y="4005063"/>
            <a:ext cx="3505592" cy="172819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>
                <a:sym typeface="Wingdings" panose="05000000000000000000" pitchFamily="2" charset="2"/>
              </a:rPr>
              <a:t>男女眾請注意</a:t>
            </a:r>
            <a:r>
              <a:rPr lang="en-US" altLang="zh-TW" sz="2800" dirty="0">
                <a:sym typeface="Wingdings" panose="05000000000000000000" pitchFamily="2" charset="2"/>
              </a:rPr>
              <a:t>:</a:t>
            </a:r>
          </a:p>
          <a:p>
            <a:pPr marL="0" indent="0">
              <a:buNone/>
            </a:pPr>
            <a:r>
              <a:rPr lang="zh-TW" altLang="en-US" sz="2800" dirty="0">
                <a:sym typeface="Wingdings" panose="05000000000000000000" pitchFamily="2" charset="2"/>
              </a:rPr>
              <a:t>  </a:t>
            </a:r>
            <a:r>
              <a:rPr lang="en-US" altLang="zh-TW" sz="3200" b="1" dirty="0">
                <a:solidFill>
                  <a:schemeClr val="tx1"/>
                </a:solidFill>
                <a:sym typeface="Wingdings" panose="05000000000000000000" pitchFamily="2" charset="2"/>
              </a:rPr>
              <a:t>CF</a:t>
            </a:r>
            <a:r>
              <a:rPr lang="zh-TW" altLang="en-US" sz="2800" dirty="0">
                <a:sym typeface="Wingdings" panose="05000000000000000000" pitchFamily="2" charset="2"/>
              </a:rPr>
              <a:t>棟為固定住戶住宿區，請勿進入</a:t>
            </a:r>
            <a:endParaRPr lang="en-US" altLang="zh-TW" sz="2800" dirty="0">
              <a:sym typeface="Wingdings" panose="05000000000000000000" pitchFamily="2" charset="2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51471"/>
            <a:ext cx="3810747" cy="515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直線單箭頭接點 6"/>
          <p:cNvCxnSpPr/>
          <p:nvPr/>
        </p:nvCxnSpPr>
        <p:spPr>
          <a:xfrm>
            <a:off x="6948264" y="2636912"/>
            <a:ext cx="0" cy="302433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5" descr="「禁止通行」的圖片搜尋結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527" y="1686509"/>
            <a:ext cx="270147" cy="270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「禁止通行」的圖片搜尋結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536" y="5157192"/>
            <a:ext cx="270147" cy="270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333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9941" y="488057"/>
            <a:ext cx="8591550" cy="752128"/>
          </a:xfrm>
        </p:spPr>
        <p:txBody>
          <a:bodyPr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四、入住須知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31433" y="1556792"/>
            <a:ext cx="7881133" cy="5040560"/>
          </a:xfrm>
        </p:spPr>
        <p:txBody>
          <a:bodyPr>
            <a:noAutofit/>
          </a:bodyPr>
          <a:lstStyle/>
          <a:p>
            <a:pPr lvl="0"/>
            <a:r>
              <a:rPr lang="zh-TW" altLang="zh-TW" sz="2800" b="1" dirty="0"/>
              <a:t>禁</a:t>
            </a:r>
            <a:r>
              <a:rPr lang="zh-TW" altLang="en-US" sz="2800" b="1" dirty="0"/>
              <a:t>止攜帶</a:t>
            </a:r>
            <a:r>
              <a:rPr lang="zh-TW" altLang="zh-TW" sz="2800" b="1" dirty="0"/>
              <a:t>葷食、抽煙、吸毒、賭博、喝酒及嚼食檳榔。</a:t>
            </a:r>
            <a:endParaRPr lang="en-US" altLang="zh-TW" sz="2800" b="1" dirty="0"/>
          </a:p>
          <a:p>
            <a:pPr lvl="0"/>
            <a:r>
              <a:rPr lang="zh-TW" altLang="en-US" sz="2800" b="1" dirty="0"/>
              <a:t>個人</a:t>
            </a:r>
            <a:r>
              <a:rPr lang="zh-TW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食物、飲品、水杯</a:t>
            </a:r>
            <a:r>
              <a:rPr lang="zh-TW" altLang="en-US" sz="2800" b="1" dirty="0"/>
              <a:t>請放於各樓</a:t>
            </a:r>
            <a:r>
              <a:rPr lang="zh-TW" altLang="en-US" sz="2800" b="1" dirty="0">
                <a:solidFill>
                  <a:srgbClr val="0070C0"/>
                </a:solidFill>
              </a:rPr>
              <a:t>茶水間前長條桌</a:t>
            </a:r>
            <a:r>
              <a:rPr lang="zh-TW" altLang="en-US" sz="2800" b="1" dirty="0"/>
              <a:t>上，不帶入房內。</a:t>
            </a:r>
            <a:endParaRPr lang="zh-TW" altLang="zh-TW" sz="2800" b="1" dirty="0"/>
          </a:p>
          <a:p>
            <a:pPr lvl="0"/>
            <a:r>
              <a:rPr lang="zh-TW" altLang="en-US" sz="2800" b="1" dirty="0"/>
              <a:t>護念他人，請保持</a:t>
            </a:r>
            <a:r>
              <a:rPr lang="zh-TW" altLang="zh-TW" sz="2800" b="1" dirty="0"/>
              <a:t>輕聲細語。</a:t>
            </a:r>
          </a:p>
          <a:p>
            <a:pPr lvl="0"/>
            <a:r>
              <a:rPr lang="zh-TW" altLang="zh-TW" sz="2800" b="1" dirty="0"/>
              <a:t>客房</a:t>
            </a:r>
            <a:r>
              <a:rPr lang="zh-TW" altLang="en-US" sz="2800" b="1" dirty="0"/>
              <a:t>配備</a:t>
            </a:r>
            <a:r>
              <a:rPr lang="zh-TW" altLang="zh-TW" sz="2800" b="1" dirty="0"/>
              <a:t>，</a:t>
            </a:r>
            <a:r>
              <a:rPr lang="zh-TW" altLang="en-US" sz="2800" b="1" dirty="0"/>
              <a:t>請勿</a:t>
            </a:r>
            <a:r>
              <a:rPr lang="zh-TW" altLang="zh-TW" sz="2800" b="1" dirty="0"/>
              <a:t>隨意搬移</a:t>
            </a:r>
            <a:r>
              <a:rPr lang="zh-TW" altLang="en-US" sz="2800" b="1" dirty="0"/>
              <a:t>或併床</a:t>
            </a:r>
            <a:r>
              <a:rPr lang="zh-TW" altLang="zh-TW" sz="2800" b="1" dirty="0"/>
              <a:t>。</a:t>
            </a:r>
          </a:p>
          <a:p>
            <a:pPr lvl="0"/>
            <a:r>
              <a:rPr lang="zh-TW" altLang="zh-TW" sz="2800" b="1" dirty="0"/>
              <a:t>請愛惜公物。</a:t>
            </a:r>
          </a:p>
          <a:p>
            <a:pPr lvl="0"/>
            <a:r>
              <a:rPr lang="zh-TW" altLang="zh-TW" sz="2800" b="1" dirty="0"/>
              <a:t>貴重物品，請自行保管，本校不負</a:t>
            </a:r>
            <a:r>
              <a:rPr lang="zh-TW" altLang="en-US" sz="2800" b="1" dirty="0"/>
              <a:t>保管之責</a:t>
            </a:r>
            <a:r>
              <a:rPr lang="zh-TW" altLang="zh-TW" sz="2800" b="1" dirty="0"/>
              <a:t>。</a:t>
            </a:r>
          </a:p>
          <a:p>
            <a:pPr lvl="0"/>
            <a:r>
              <a:rPr lang="zh-TW" altLang="zh-TW" sz="2800" b="1" dirty="0"/>
              <a:t>鑰匙</a:t>
            </a:r>
            <a:r>
              <a:rPr lang="en-US" altLang="zh-TW" sz="2800" b="1" dirty="0"/>
              <a:t>/</a:t>
            </a:r>
            <a:r>
              <a:rPr lang="zh-TW" altLang="en-US" sz="2800" b="1" dirty="0"/>
              <a:t>房</a:t>
            </a:r>
            <a:r>
              <a:rPr lang="zh-TW" altLang="zh-TW" sz="2800" b="1" dirty="0"/>
              <a:t>卡，</a:t>
            </a:r>
            <a:r>
              <a:rPr lang="zh-TW" altLang="en-US" sz="2800" b="1" dirty="0"/>
              <a:t>若</a:t>
            </a:r>
            <a:r>
              <a:rPr lang="zh-TW" altLang="zh-TW" sz="2800" b="1" dirty="0"/>
              <a:t>有遺失</a:t>
            </a:r>
            <a:r>
              <a:rPr lang="zh-TW" altLang="en-US" sz="2800" b="1" dirty="0"/>
              <a:t>，酌收工本費</a:t>
            </a:r>
            <a:r>
              <a:rPr lang="en-US" altLang="zh-TW" sz="2800" b="1" dirty="0"/>
              <a:t>350</a:t>
            </a:r>
            <a:r>
              <a:rPr lang="zh-TW" altLang="en-US" sz="2800" b="1" dirty="0"/>
              <a:t>元</a:t>
            </a:r>
            <a:r>
              <a:rPr lang="zh-TW" altLang="zh-TW" sz="2800" b="1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56245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65BA47F-01A2-DA4F-B702-2E34107F5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BBBE427-E9D6-BF49-128D-4CB73F087DB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A1FE4051-D497-9008-A317-EB09528F3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38" y="1988840"/>
            <a:ext cx="8594725" cy="279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0048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TM01790493[[fn=美式蘇活風]]</Template>
  <TotalTime>631</TotalTime>
  <Words>301</Words>
  <Application>Microsoft Office PowerPoint</Application>
  <PresentationFormat>如螢幕大小 (4:3)</PresentationFormat>
  <Paragraphs>49</Paragraphs>
  <Slides>7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6" baseType="lpstr">
      <vt:lpstr>Arial Unicode MS</vt:lpstr>
      <vt:lpstr>微軟正黑體</vt:lpstr>
      <vt:lpstr>標楷體</vt:lpstr>
      <vt:lpstr>Arial</vt:lpstr>
      <vt:lpstr>Calibri</vt:lpstr>
      <vt:lpstr>Candara</vt:lpstr>
      <vt:lpstr>Tahoma</vt:lpstr>
      <vt:lpstr>Wingdings</vt:lpstr>
      <vt:lpstr>Soho</vt:lpstr>
      <vt:lpstr>禪悅書苑    Chanyue House</vt:lpstr>
      <vt:lpstr>一、整體介紹</vt:lpstr>
      <vt:lpstr>二、活動住宿區CE棟格局概介</vt:lpstr>
      <vt:lpstr>三、進出動線</vt:lpstr>
      <vt:lpstr>PowerPoint 簡報</vt:lpstr>
      <vt:lpstr>四、入住須知</vt:lpstr>
      <vt:lpstr>PowerPoint 簡報</vt:lpstr>
    </vt:vector>
  </TitlesOfParts>
  <Company>SYNNEX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禪悅書苑</dc:title>
  <dc:creator>釋演儀</dc:creator>
  <cp:lastModifiedBy>Mina Jung</cp:lastModifiedBy>
  <cp:revision>69</cp:revision>
  <dcterms:created xsi:type="dcterms:W3CDTF">2017-12-16T08:11:44Z</dcterms:created>
  <dcterms:modified xsi:type="dcterms:W3CDTF">2024-01-24T12:10:28Z</dcterms:modified>
</cp:coreProperties>
</file>